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0A60B-9511-4D89-86CA-A3FE464DC857}" v="1378" dt="2018-08-27T09:41:13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A69A27F-4DBF-4413-96D8-B5374ABCC1BC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1F94D0A-80B3-435A-88B2-5652A023D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11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23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59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73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3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5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07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69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54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03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4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68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BEF2A-E0FA-4A0E-94A5-72B5C763AA40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04CD-17EA-4AC5-AB11-711179C91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0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5CFC1C-5742-4410-94C9-9FEDCFE66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07486"/>
              </p:ext>
            </p:extLst>
          </p:nvPr>
        </p:nvGraphicFramePr>
        <p:xfrm>
          <a:off x="1830468" y="465980"/>
          <a:ext cx="6458031" cy="635798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68463">
                  <a:extLst>
                    <a:ext uri="{9D8B030D-6E8A-4147-A177-3AD203B41FA5}">
                      <a16:colId xmlns:a16="http://schemas.microsoft.com/office/drawing/2014/main" val="2086811444"/>
                    </a:ext>
                  </a:extLst>
                </a:gridCol>
                <a:gridCol w="1122392">
                  <a:extLst>
                    <a:ext uri="{9D8B030D-6E8A-4147-A177-3AD203B41FA5}">
                      <a16:colId xmlns:a16="http://schemas.microsoft.com/office/drawing/2014/main" val="3343906018"/>
                    </a:ext>
                  </a:extLst>
                </a:gridCol>
                <a:gridCol w="1122392">
                  <a:extLst>
                    <a:ext uri="{9D8B030D-6E8A-4147-A177-3AD203B41FA5}">
                      <a16:colId xmlns:a16="http://schemas.microsoft.com/office/drawing/2014/main" val="132875305"/>
                    </a:ext>
                  </a:extLst>
                </a:gridCol>
                <a:gridCol w="1122392">
                  <a:extLst>
                    <a:ext uri="{9D8B030D-6E8A-4147-A177-3AD203B41FA5}">
                      <a16:colId xmlns:a16="http://schemas.microsoft.com/office/drawing/2014/main" val="207987186"/>
                    </a:ext>
                  </a:extLst>
                </a:gridCol>
                <a:gridCol w="1122392">
                  <a:extLst>
                    <a:ext uri="{9D8B030D-6E8A-4147-A177-3AD203B41FA5}">
                      <a16:colId xmlns:a16="http://schemas.microsoft.com/office/drawing/2014/main" val="144103637"/>
                    </a:ext>
                  </a:extLst>
                </a:gridCol>
              </a:tblGrid>
              <a:tr h="382172">
                <a:tc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marT="72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 marT="72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 marT="72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 marT="72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 marT="72000" anchor="ctr"/>
                </a:tc>
                <a:extLst>
                  <a:ext uri="{0D108BD9-81ED-4DB2-BD59-A6C34878D82A}">
                    <a16:rowId xmlns:a16="http://schemas.microsoft.com/office/drawing/2014/main" val="405076593"/>
                  </a:ext>
                </a:extLst>
              </a:tr>
              <a:tr h="26001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Onboarding / Set up fee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£95.00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from £195.00*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from £195.00*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from £195.00*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272374"/>
                  </a:ext>
                </a:extLst>
              </a:tr>
              <a:tr h="4044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Monthly Fee </a:t>
                      </a:r>
                      <a:r>
                        <a:rPr lang="en-GB" sz="1000" b="1" dirty="0"/>
                        <a:t>(ongoing services)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£5.75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from £19.00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/>
                        <a:t>from</a:t>
                      </a:r>
                      <a:r>
                        <a:rPr lang="en-GB" sz="1100" b="0" dirty="0"/>
                        <a:t> £29.00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from £49.00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9911847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Full AE Audit </a:t>
                      </a:r>
                    </a:p>
                    <a:p>
                      <a:pPr algn="ctr"/>
                      <a:r>
                        <a:rPr lang="en-GB" sz="900" dirty="0"/>
                        <a:t>(bringing everything up to date)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3069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Employee Assessment Report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871504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Employee Comms Documented</a:t>
                      </a:r>
                      <a:r>
                        <a:rPr lang="en-GB" sz="900" dirty="0"/>
                        <a:t> </a:t>
                      </a:r>
                      <a:r>
                        <a:rPr lang="en-GB" sz="800" dirty="0"/>
                        <a:t>(Regulator approved letters completed)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533729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All Legal Documents Completed </a:t>
                      </a:r>
                      <a:r>
                        <a:rPr lang="en-GB" sz="800" dirty="0"/>
                        <a:t>(including </a:t>
                      </a:r>
                      <a:r>
                        <a:rPr lang="en-GB" sz="800" b="1" dirty="0"/>
                        <a:t>Declaration of Compliance</a:t>
                      </a:r>
                      <a:r>
                        <a:rPr lang="en-GB" sz="800" dirty="0"/>
                        <a:t>)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358968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Re-Enrolment Completion</a:t>
                      </a:r>
                    </a:p>
                    <a:p>
                      <a:pPr algn="ctr"/>
                      <a:r>
                        <a:rPr lang="en-GB" sz="900" dirty="0"/>
                        <a:t>(every 3 years for no extra fee)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280691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Employee Pension Helpline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96916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Pension Scheme Choice Report</a:t>
                      </a:r>
                    </a:p>
                    <a:p>
                      <a:pPr algn="ctr"/>
                      <a:r>
                        <a:rPr lang="en-GB" sz="900" dirty="0"/>
                        <a:t>(helping you choose the right scheme)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/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/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12403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Pension Scheme Set 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ingdings" panose="05000000000000000000" pitchFamily="2" charset="2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62003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Pension Scheme Certification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652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Payroll Settings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(setting up scheme)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70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Pension Upload Support</a:t>
                      </a:r>
                    </a:p>
                    <a:p>
                      <a:pPr algn="ctr"/>
                      <a:r>
                        <a:rPr lang="en-GB" sz="900" b="0" dirty="0"/>
                        <a:t>(we upload data to pension scheme)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31059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/>
                        <a:t>Ongoing Employee Assessment</a:t>
                      </a:r>
                      <a:endParaRPr lang="en-GB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sym typeface="Wingdings" panose="05000000000000000000" pitchFamily="2" charset="2"/>
                        </a:rPr>
                        <a:t>OPTIONAL</a:t>
                      </a:r>
                      <a:endParaRPr lang="en-GB" sz="11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342409"/>
                  </a:ext>
                </a:extLst>
              </a:tr>
              <a:tr h="288909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Full Payroll and Pensions Regulator “Audit Proof” Compliance Guarantee^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C00000"/>
                        </a:solidFill>
                        <a:latin typeface="Wingdings" panose="05000000000000000000" pitchFamily="2" charset="2"/>
                        <a:sym typeface="Wingdings" panose="05000000000000000000" pitchFamily="2" charset="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2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801985"/>
                  </a:ext>
                </a:extLst>
              </a:tr>
              <a:tr h="336402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/>
                        <a:t>UK Based Integrated Payroll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latin typeface="Wingdings" panose="05000000000000000000" pitchFamily="2" charset="2"/>
                          <a:sym typeface="Wingdings" panose="05000000000000000000" pitchFamily="2" charset="2"/>
                        </a:rPr>
                        <a:t>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2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Wingdings" panose="05000000000000000000" pitchFamily="2" charset="2"/>
                          <a:sym typeface="Wingdings 2" panose="05020102010507070707" pitchFamily="18" charset="2"/>
                        </a:rPr>
                        <a:t></a:t>
                      </a:r>
                      <a:endParaRPr lang="en-GB" sz="12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386156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DA23945-B9A0-4497-8687-A157BFBF06D8}"/>
              </a:ext>
            </a:extLst>
          </p:cNvPr>
          <p:cNvSpPr/>
          <p:nvPr/>
        </p:nvSpPr>
        <p:spPr>
          <a:xfrm>
            <a:off x="3806089" y="465982"/>
            <a:ext cx="1109192" cy="3241952"/>
          </a:xfrm>
          <a:prstGeom prst="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AE Duties Only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FC1F20-A850-4DC4-BEDF-A620F3AF0A2F}"/>
              </a:ext>
            </a:extLst>
          </p:cNvPr>
          <p:cNvSpPr/>
          <p:nvPr/>
        </p:nvSpPr>
        <p:spPr>
          <a:xfrm>
            <a:off x="4922177" y="465978"/>
            <a:ext cx="1126818" cy="4642917"/>
          </a:xfrm>
          <a:prstGeom prst="rect">
            <a:avLst/>
          </a:prstGeom>
          <a:solidFill>
            <a:schemeClr val="accent3">
              <a:lumMod val="75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AE Essentials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EB395D-3CC1-45D0-A830-F9542A94FC41}"/>
              </a:ext>
            </a:extLst>
          </p:cNvPr>
          <p:cNvSpPr/>
          <p:nvPr/>
        </p:nvSpPr>
        <p:spPr>
          <a:xfrm>
            <a:off x="6038265" y="465982"/>
            <a:ext cx="1116520" cy="5339200"/>
          </a:xfrm>
          <a:prstGeom prst="rect">
            <a:avLst/>
          </a:prstGeom>
          <a:solidFill>
            <a:schemeClr val="accent2">
              <a:lumMod val="75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AE Plus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F93EE5-2452-4FF2-BA39-9AF09F8A8C65}"/>
              </a:ext>
            </a:extLst>
          </p:cNvPr>
          <p:cNvSpPr txBox="1"/>
          <p:nvPr/>
        </p:nvSpPr>
        <p:spPr>
          <a:xfrm>
            <a:off x="3229567" y="31065"/>
            <a:ext cx="3925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WPD SERVICES &amp; PRICING STRUCTURE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2DC02A-91C9-4A90-85CF-FF22CD9347D9}"/>
              </a:ext>
            </a:extLst>
          </p:cNvPr>
          <p:cNvSpPr/>
          <p:nvPr/>
        </p:nvSpPr>
        <p:spPr>
          <a:xfrm>
            <a:off x="7161681" y="465981"/>
            <a:ext cx="1126818" cy="6357985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AE + Payroll</a:t>
            </a:r>
          </a:p>
        </p:txBody>
      </p:sp>
    </p:spTree>
    <p:extLst>
      <p:ext uri="{BB962C8B-B14F-4D97-AF65-F5344CB8AC3E}">
        <p14:creationId xmlns:p14="http://schemas.microsoft.com/office/powerpoint/2010/main" val="2928402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56C93F5EA82E4C9F4123303ABB628D" ma:contentTypeVersion="9" ma:contentTypeDescription="Create a new document." ma:contentTypeScope="" ma:versionID="d6fd60ffeb9b888616c238a51d325db9">
  <xsd:schema xmlns:xsd="http://www.w3.org/2001/XMLSchema" xmlns:xs="http://www.w3.org/2001/XMLSchema" xmlns:p="http://schemas.microsoft.com/office/2006/metadata/properties" xmlns:ns2="fdba4bd6-816b-42ba-9f65-573b0b40f4d6" xmlns:ns3="c30e5f2d-3b06-40cd-a623-1dc27cb5a22a" targetNamespace="http://schemas.microsoft.com/office/2006/metadata/properties" ma:root="true" ma:fieldsID="f7be79bc5b1abb515da9c63b20ed17dd" ns2:_="" ns3:_="">
    <xsd:import namespace="fdba4bd6-816b-42ba-9f65-573b0b40f4d6"/>
    <xsd:import namespace="c30e5f2d-3b06-40cd-a623-1dc27cb5a22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ba4bd6-816b-42ba-9f65-573b0b40f4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e5f2d-3b06-40cd-a623-1dc27cb5a2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917510-3A49-4E59-AFF7-05AD9C8D2D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935317-A061-4561-97BC-C696AF5068CD}">
  <ds:schemaRefs>
    <ds:schemaRef ds:uri="fdba4bd6-816b-42ba-9f65-573b0b40f4d6"/>
    <ds:schemaRef ds:uri="http://schemas.microsoft.com/office/2006/documentManagement/types"/>
    <ds:schemaRef ds:uri="http://schemas.microsoft.com/office/infopath/2007/PartnerControls"/>
    <ds:schemaRef ds:uri="c30e5f2d-3b06-40cd-a623-1dc27cb5a22a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889BFA-575A-48BF-8E92-07D551755D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ba4bd6-816b-42ba-9f65-573b0b40f4d6"/>
    <ds:schemaRef ds:uri="c30e5f2d-3b06-40cd-a623-1dc27cb5a2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10167</TotalTime>
  <Words>209</Words>
  <Application>Microsoft Office PowerPoint</Application>
  <PresentationFormat>A4 Paper (210x297 mm)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Wingdings 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 Donaldson</dc:creator>
  <cp:lastModifiedBy>Nigel Bergin</cp:lastModifiedBy>
  <cp:revision>28</cp:revision>
  <cp:lastPrinted>2018-07-11T12:38:51Z</cp:lastPrinted>
  <dcterms:created xsi:type="dcterms:W3CDTF">2017-11-29T13:50:10Z</dcterms:created>
  <dcterms:modified xsi:type="dcterms:W3CDTF">2018-09-07T16:01:52Z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0x0101003C56C93F5EA82E4C9F4123303ABB628D</vt:lpwstr>
  </property>
</Properties>
</file>